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Codec Pro" charset="1" panose="00000500000000000000"/>
      <p:regular r:id="rId17"/>
    </p:embeddedFont>
    <p:embeddedFont>
      <p:font typeface="Poppins Bold" charset="1" panose="00000800000000000000"/>
      <p:regular r:id="rId18"/>
    </p:embeddedFont>
    <p:embeddedFont>
      <p:font typeface="Poppins Medium" charset="1" panose="00000600000000000000"/>
      <p:regular r:id="rId19"/>
    </p:embeddedFont>
    <p:embeddedFont>
      <p:font typeface="Poppins" charset="1" panose="00000500000000000000"/>
      <p:regular r:id="rId20"/>
    </p:embeddedFont>
    <p:embeddedFont>
      <p:font typeface="Codec Pro Bold" charset="1" panose="000006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2.png" Type="http://schemas.openxmlformats.org/officeDocument/2006/relationships/image"/><Relationship Id="rId8" Target="../media/image18.jpeg" Type="http://schemas.openxmlformats.org/officeDocument/2006/relationships/image"/><Relationship Id="rId9" Target="../media/image5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jpe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gif"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gif"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8.jpe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1.gif"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gif" Type="http://schemas.openxmlformats.org/officeDocument/2006/relationships/image"/><Relationship Id="rId5" Target="../media/image18.jpeg" Type="http://schemas.openxmlformats.org/officeDocument/2006/relationships/image"/><Relationship Id="rId6"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53.gif" Type="http://schemas.openxmlformats.org/officeDocument/2006/relationships/image"/><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658"/>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49319" y="3055932"/>
            <a:ext cx="10493319" cy="1818800"/>
            <a:chOff x="0" y="0"/>
            <a:chExt cx="2298852" cy="398458"/>
          </a:xfrm>
        </p:grpSpPr>
        <p:sp>
          <p:nvSpPr>
            <p:cNvPr name="Freeform 6" id="6"/>
            <p:cNvSpPr/>
            <p:nvPr/>
          </p:nvSpPr>
          <p:spPr>
            <a:xfrm flipH="false" flipV="false" rot="0">
              <a:off x="0" y="0"/>
              <a:ext cx="2298852" cy="398459"/>
            </a:xfrm>
            <a:custGeom>
              <a:avLst/>
              <a:gdLst/>
              <a:ahLst/>
              <a:cxnLst/>
              <a:rect r="r" b="b" t="t" l="l"/>
              <a:pathLst>
                <a:path h="398459" w="2298852">
                  <a:moveTo>
                    <a:pt x="0" y="0"/>
                  </a:moveTo>
                  <a:lnTo>
                    <a:pt x="2298852" y="0"/>
                  </a:lnTo>
                  <a:lnTo>
                    <a:pt x="2298852" y="398459"/>
                  </a:lnTo>
                  <a:lnTo>
                    <a:pt x="0" y="398459"/>
                  </a:lnTo>
                  <a:close/>
                </a:path>
              </a:pathLst>
            </a:custGeom>
            <a:solidFill>
              <a:srgbClr val="92C5D9"/>
            </a:solidFill>
          </p:spPr>
        </p:sp>
        <p:sp>
          <p:nvSpPr>
            <p:cNvPr name="TextBox 7" id="7"/>
            <p:cNvSpPr txBox="true"/>
            <p:nvPr/>
          </p:nvSpPr>
          <p:spPr>
            <a:xfrm>
              <a:off x="0" y="-66675"/>
              <a:ext cx="2298852" cy="4651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165946">
            <a:off x="8558360" y="507114"/>
            <a:ext cx="9272857" cy="909235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10" id="10"/>
            <p:cNvSpPr txBox="true"/>
            <p:nvPr/>
          </p:nvSpPr>
          <p:spPr>
            <a:xfrm>
              <a:off x="76200" y="8042"/>
              <a:ext cx="660400" cy="71422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694109">
            <a:off x="9125957" y="1124174"/>
            <a:ext cx="8014237" cy="7858235"/>
            <a:chOff x="0" y="0"/>
            <a:chExt cx="812800" cy="796978"/>
          </a:xfrm>
        </p:grpSpPr>
        <p:sp>
          <p:nvSpPr>
            <p:cNvPr name="Freeform 12" id="12"/>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3" id="13"/>
            <p:cNvSpPr txBox="true"/>
            <p:nvPr/>
          </p:nvSpPr>
          <p:spPr>
            <a:xfrm>
              <a:off x="76200" y="8042"/>
              <a:ext cx="660400" cy="71422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5" id="15"/>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6" id="16"/>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sp>
        <p:nvSpPr>
          <p:cNvPr name="Freeform 17" id="1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0" y="0"/>
            <a:ext cx="3519910" cy="1236368"/>
          </a:xfrm>
          <a:custGeom>
            <a:avLst/>
            <a:gdLst/>
            <a:ahLst/>
            <a:cxnLst/>
            <a:rect r="r" b="b" t="t" l="l"/>
            <a:pathLst>
              <a:path h="1236368" w="3519910">
                <a:moveTo>
                  <a:pt x="0" y="0"/>
                </a:moveTo>
                <a:lnTo>
                  <a:pt x="3519910" y="0"/>
                </a:lnTo>
                <a:lnTo>
                  <a:pt x="3519910" y="1236368"/>
                </a:lnTo>
                <a:lnTo>
                  <a:pt x="0" y="1236368"/>
                </a:lnTo>
                <a:lnTo>
                  <a:pt x="0" y="0"/>
                </a:lnTo>
                <a:close/>
              </a:path>
            </a:pathLst>
          </a:custGeom>
          <a:blipFill>
            <a:blip r:embed="rId7"/>
            <a:stretch>
              <a:fillRect l="0" t="0" r="0" b="0"/>
            </a:stretch>
          </a:blipFill>
        </p:spPr>
      </p:sp>
      <p:sp>
        <p:nvSpPr>
          <p:cNvPr name="TextBox 19" id="19"/>
          <p:cNvSpPr txBox="true"/>
          <p:nvPr/>
        </p:nvSpPr>
        <p:spPr>
          <a:xfrm rot="0">
            <a:off x="612643" y="3189760"/>
            <a:ext cx="8276783" cy="1342619"/>
          </a:xfrm>
          <a:prstGeom prst="rect">
            <a:avLst/>
          </a:prstGeom>
        </p:spPr>
        <p:txBody>
          <a:bodyPr anchor="t" rtlCol="false" tIns="0" lIns="0" bIns="0" rIns="0">
            <a:spAutoFit/>
          </a:bodyPr>
          <a:lstStyle/>
          <a:p>
            <a:pPr algn="l">
              <a:lnSpc>
                <a:spcPts val="11047"/>
              </a:lnSpc>
              <a:spcBef>
                <a:spcPct val="0"/>
              </a:spcBef>
            </a:pPr>
            <a:r>
              <a:rPr lang="en-US" b="true" sz="7890">
                <a:solidFill>
                  <a:srgbClr val="02233D"/>
                </a:solidFill>
                <a:latin typeface="League Spartan"/>
                <a:ea typeface="League Spartan"/>
                <a:cs typeface="League Spartan"/>
                <a:sym typeface="League Spartan"/>
              </a:rPr>
              <a:t>SMART ENERGY</a:t>
            </a:r>
          </a:p>
        </p:txBody>
      </p:sp>
      <p:sp>
        <p:nvSpPr>
          <p:cNvPr name="TextBox 20" id="20"/>
          <p:cNvSpPr txBox="true"/>
          <p:nvPr/>
        </p:nvSpPr>
        <p:spPr>
          <a:xfrm rot="0">
            <a:off x="463368" y="7558873"/>
            <a:ext cx="8276783" cy="2120265"/>
          </a:xfrm>
          <a:prstGeom prst="rect">
            <a:avLst/>
          </a:prstGeom>
        </p:spPr>
        <p:txBody>
          <a:bodyPr anchor="t" rtlCol="false" tIns="0" lIns="0" bIns="0" rIns="0">
            <a:spAutoFit/>
          </a:bodyPr>
          <a:lstStyle/>
          <a:p>
            <a:pPr algn="l">
              <a:lnSpc>
                <a:spcPts val="3359"/>
              </a:lnSpc>
            </a:pPr>
            <a:r>
              <a:rPr lang="en-US" sz="2400">
                <a:solidFill>
                  <a:srgbClr val="02233D"/>
                </a:solidFill>
                <a:latin typeface="Codec Pro"/>
                <a:ea typeface="Codec Pro"/>
                <a:cs typeface="Codec Pro"/>
                <a:sym typeface="Codec Pro"/>
              </a:rPr>
              <a:t>Presented by :</a:t>
            </a:r>
          </a:p>
          <a:p>
            <a:pPr algn="l">
              <a:lnSpc>
                <a:spcPts val="3359"/>
              </a:lnSpc>
            </a:pPr>
          </a:p>
          <a:p>
            <a:pPr algn="l">
              <a:lnSpc>
                <a:spcPts val="3359"/>
              </a:lnSpc>
            </a:pPr>
            <a:r>
              <a:rPr lang="en-US" sz="2400">
                <a:solidFill>
                  <a:srgbClr val="02233D"/>
                </a:solidFill>
                <a:latin typeface="Codec Pro"/>
                <a:ea typeface="Codec Pro"/>
                <a:cs typeface="Codec Pro"/>
                <a:sym typeface="Codec Pro"/>
              </a:rPr>
              <a:t>ALOUI Houcem</a:t>
            </a:r>
          </a:p>
          <a:p>
            <a:pPr algn="l">
              <a:lnSpc>
                <a:spcPts val="3359"/>
              </a:lnSpc>
            </a:pPr>
            <a:r>
              <a:rPr lang="en-US" sz="2400">
                <a:solidFill>
                  <a:srgbClr val="02233D"/>
                </a:solidFill>
                <a:latin typeface="Codec Pro"/>
                <a:ea typeface="Codec Pro"/>
                <a:cs typeface="Codec Pro"/>
                <a:sym typeface="Codec Pro"/>
              </a:rPr>
              <a:t>ABBASSI Momtez</a:t>
            </a:r>
          </a:p>
          <a:p>
            <a:pPr algn="l">
              <a:lnSpc>
                <a:spcPts val="3359"/>
              </a:lnSpc>
              <a:spcBef>
                <a:spcPct val="0"/>
              </a:spcBef>
            </a:pPr>
            <a:r>
              <a:rPr lang="en-US" sz="2400">
                <a:solidFill>
                  <a:srgbClr val="02233D"/>
                </a:solidFill>
                <a:latin typeface="Codec Pro"/>
                <a:ea typeface="Codec Pro"/>
                <a:cs typeface="Codec Pro"/>
                <a:sym typeface="Codec Pro"/>
              </a:rPr>
              <a:t>HAMMOUDA Ons</a:t>
            </a:r>
          </a:p>
        </p:txBody>
      </p:sp>
      <p:sp>
        <p:nvSpPr>
          <p:cNvPr name="TextBox 21" id="21"/>
          <p:cNvSpPr txBox="true"/>
          <p:nvPr/>
        </p:nvSpPr>
        <p:spPr>
          <a:xfrm rot="0">
            <a:off x="0" y="4789008"/>
            <a:ext cx="8276783" cy="443865"/>
          </a:xfrm>
          <a:prstGeom prst="rect">
            <a:avLst/>
          </a:prstGeom>
        </p:spPr>
        <p:txBody>
          <a:bodyPr anchor="t" rtlCol="false" tIns="0" lIns="0" bIns="0" rIns="0">
            <a:spAutoFit/>
          </a:bodyPr>
          <a:lstStyle/>
          <a:p>
            <a:pPr algn="r">
              <a:lnSpc>
                <a:spcPts val="3359"/>
              </a:lnSpc>
              <a:spcBef>
                <a:spcPct val="0"/>
              </a:spcBef>
            </a:pPr>
            <a:r>
              <a:rPr lang="en-US" sz="2400">
                <a:solidFill>
                  <a:srgbClr val="02233D"/>
                </a:solidFill>
                <a:latin typeface="Codec Pro"/>
                <a:ea typeface="Codec Pro"/>
                <a:cs typeface="Codec Pro"/>
                <a:sym typeface="Codec Pro"/>
              </a:rPr>
              <a:t>Federator Project  IRM2.4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25529" y="3404967"/>
            <a:ext cx="18939059" cy="1464829"/>
            <a:chOff x="0" y="0"/>
            <a:chExt cx="4988065" cy="385799"/>
          </a:xfrm>
        </p:grpSpPr>
        <p:sp>
          <p:nvSpPr>
            <p:cNvPr name="Freeform 4" id="4"/>
            <p:cNvSpPr/>
            <p:nvPr/>
          </p:nvSpPr>
          <p:spPr>
            <a:xfrm flipH="false" flipV="false" rot="0">
              <a:off x="0" y="0"/>
              <a:ext cx="4988065" cy="385799"/>
            </a:xfrm>
            <a:custGeom>
              <a:avLst/>
              <a:gdLst/>
              <a:ahLst/>
              <a:cxnLst/>
              <a:rect r="r" b="b" t="t" l="l"/>
              <a:pathLst>
                <a:path h="385799" w="4988065">
                  <a:moveTo>
                    <a:pt x="0" y="0"/>
                  </a:moveTo>
                  <a:lnTo>
                    <a:pt x="4988065" y="0"/>
                  </a:lnTo>
                  <a:lnTo>
                    <a:pt x="4988065" y="385799"/>
                  </a:lnTo>
                  <a:lnTo>
                    <a:pt x="0" y="385799"/>
                  </a:lnTo>
                  <a:close/>
                </a:path>
              </a:pathLst>
            </a:custGeom>
            <a:solidFill>
              <a:srgbClr val="2B59C3">
                <a:alpha val="71765"/>
              </a:srgbClr>
            </a:solidFill>
          </p:spPr>
        </p:sp>
        <p:sp>
          <p:nvSpPr>
            <p:cNvPr name="TextBox 5" id="5"/>
            <p:cNvSpPr txBox="true"/>
            <p:nvPr/>
          </p:nvSpPr>
          <p:spPr>
            <a:xfrm>
              <a:off x="0" y="28575"/>
              <a:ext cx="4988065" cy="35722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660616" y="8380740"/>
            <a:ext cx="9398789" cy="1144943"/>
          </a:xfrm>
          <a:custGeom>
            <a:avLst/>
            <a:gdLst/>
            <a:ahLst/>
            <a:cxnLst/>
            <a:rect r="r" b="b" t="t" l="l"/>
            <a:pathLst>
              <a:path h="1144943" w="9398789">
                <a:moveTo>
                  <a:pt x="0" y="0"/>
                </a:moveTo>
                <a:lnTo>
                  <a:pt x="9398789" y="0"/>
                </a:lnTo>
                <a:lnTo>
                  <a:pt x="9398789" y="1144944"/>
                </a:lnTo>
                <a:lnTo>
                  <a:pt x="0" y="1144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326993" y="413738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1588548"/>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7">
              <a:alphaModFix amt="71000"/>
            </a:blip>
            <a:stretch>
              <a:fillRect l="0" t="0" r="0" b="0"/>
            </a:stretch>
          </a:blipFill>
        </p:spPr>
      </p:sp>
      <p:sp>
        <p:nvSpPr>
          <p:cNvPr name="Freeform 9" id="9"/>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7">
              <a:alphaModFix amt="71000"/>
            </a:blip>
            <a:stretch>
              <a:fillRect l="0" t="0" r="0" b="0"/>
            </a:stretch>
          </a:blipFill>
        </p:spPr>
      </p:sp>
      <p:sp>
        <p:nvSpPr>
          <p:cNvPr name="TextBox 10" id="10"/>
          <p:cNvSpPr txBox="true"/>
          <p:nvPr/>
        </p:nvSpPr>
        <p:spPr>
          <a:xfrm rot="0">
            <a:off x="2660616" y="4955193"/>
            <a:ext cx="8497325" cy="2831151"/>
          </a:xfrm>
          <a:prstGeom prst="rect">
            <a:avLst/>
          </a:prstGeom>
        </p:spPr>
        <p:txBody>
          <a:bodyPr anchor="t" rtlCol="false" tIns="0" lIns="0" bIns="0" rIns="0">
            <a:spAutoFit/>
          </a:bodyPr>
          <a:lstStyle/>
          <a:p>
            <a:pPr algn="l">
              <a:lnSpc>
                <a:spcPts val="10753"/>
              </a:lnSpc>
            </a:pPr>
            <a:r>
              <a:rPr lang="en-US" sz="9350" b="true">
                <a:solidFill>
                  <a:srgbClr val="063050"/>
                </a:solidFill>
                <a:latin typeface="Poppins Bold"/>
                <a:ea typeface="Poppins Bold"/>
                <a:cs typeface="Poppins Bold"/>
                <a:sym typeface="Poppins Bold"/>
              </a:rPr>
              <a:t>Get In Touch</a:t>
            </a:r>
          </a:p>
          <a:p>
            <a:pPr algn="l">
              <a:lnSpc>
                <a:spcPts val="10753"/>
              </a:lnSpc>
            </a:pPr>
            <a:r>
              <a:rPr lang="en-US" sz="9350" b="true">
                <a:solidFill>
                  <a:srgbClr val="063050"/>
                </a:solidFill>
                <a:latin typeface="Poppins Bold"/>
                <a:ea typeface="Poppins Bold"/>
                <a:cs typeface="Poppins Bold"/>
                <a:sym typeface="Poppins Bold"/>
              </a:rPr>
              <a:t>With us</a:t>
            </a:r>
          </a:p>
        </p:txBody>
      </p:sp>
      <p:sp>
        <p:nvSpPr>
          <p:cNvPr name="TextBox 11" id="11"/>
          <p:cNvSpPr txBox="true"/>
          <p:nvPr/>
        </p:nvSpPr>
        <p:spPr>
          <a:xfrm rot="0">
            <a:off x="2660616" y="3511872"/>
            <a:ext cx="8449147" cy="1371102"/>
          </a:xfrm>
          <a:prstGeom prst="rect">
            <a:avLst/>
          </a:prstGeom>
        </p:spPr>
        <p:txBody>
          <a:bodyPr anchor="t" rtlCol="false" tIns="0" lIns="0" bIns="0" rIns="0">
            <a:spAutoFit/>
          </a:bodyPr>
          <a:lstStyle/>
          <a:p>
            <a:pPr algn="l">
              <a:lnSpc>
                <a:spcPts val="9724"/>
              </a:lnSpc>
              <a:spcBef>
                <a:spcPct val="0"/>
              </a:spcBef>
            </a:pPr>
            <a:r>
              <a:rPr lang="en-US" b="true" sz="9350">
                <a:solidFill>
                  <a:srgbClr val="F4F4F4"/>
                </a:solidFill>
                <a:latin typeface="Poppins Bold"/>
                <a:ea typeface="Poppins Bold"/>
                <a:cs typeface="Poppins Bold"/>
                <a:sym typeface="Poppins Bold"/>
              </a:rPr>
              <a:t>Thank You!</a:t>
            </a:r>
          </a:p>
        </p:txBody>
      </p:sp>
      <p:sp>
        <p:nvSpPr>
          <p:cNvPr name="TextBox 12" id="12"/>
          <p:cNvSpPr txBox="true"/>
          <p:nvPr/>
        </p:nvSpPr>
        <p:spPr>
          <a:xfrm rot="0">
            <a:off x="2755720" y="8797256"/>
            <a:ext cx="8507442" cy="312151"/>
          </a:xfrm>
          <a:prstGeom prst="rect">
            <a:avLst/>
          </a:prstGeom>
        </p:spPr>
        <p:txBody>
          <a:bodyPr anchor="t" rtlCol="false" tIns="0" lIns="0" bIns="0" rIns="0">
            <a:spAutoFit/>
          </a:bodyPr>
          <a:lstStyle/>
          <a:p>
            <a:pPr algn="l">
              <a:lnSpc>
                <a:spcPts val="2326"/>
              </a:lnSpc>
              <a:spcBef>
                <a:spcPct val="0"/>
              </a:spcBef>
            </a:pPr>
            <a:r>
              <a:rPr lang="en-US" b="true" sz="2236">
                <a:solidFill>
                  <a:srgbClr val="0B4876"/>
                </a:solidFill>
                <a:latin typeface="Canva Sans Bold"/>
                <a:ea typeface="Canva Sans Bold"/>
                <a:cs typeface="Canva Sans Bold"/>
                <a:sym typeface="Canva Sans Bold"/>
              </a:rPr>
              <a:t>https://github.com/houcemaloui/SmartEnergie_IRM2-4.git</a:t>
            </a:r>
          </a:p>
        </p:txBody>
      </p:sp>
      <p:sp>
        <p:nvSpPr>
          <p:cNvPr name="Freeform 13" id="13"/>
          <p:cNvSpPr/>
          <p:nvPr/>
        </p:nvSpPr>
        <p:spPr>
          <a:xfrm flipH="false" flipV="false" rot="0">
            <a:off x="591914" y="49196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8"/>
            <a:stretch>
              <a:fillRect l="0" t="0" r="0" b="0"/>
            </a:stretch>
          </a:blipFill>
        </p:spPr>
      </p:sp>
      <p:pic>
        <p:nvPicPr>
          <p:cNvPr name="Picture 14" id="14"/>
          <p:cNvPicPr>
            <a:picLocks noChangeAspect="true"/>
          </p:cNvPicPr>
          <p:nvPr/>
        </p:nvPicPr>
        <p:blipFill>
          <a:blip r:embed="rId9"/>
          <a:srcRect l="0" t="0" r="0" b="0"/>
          <a:stretch>
            <a:fillRect/>
          </a:stretch>
        </p:blipFill>
        <p:spPr>
          <a:xfrm flipH="false" flipV="false" rot="0">
            <a:off x="11263162" y="8570599"/>
            <a:ext cx="1528225" cy="137540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true">
              <a:gsLst>
                <a:gs pos="0">
                  <a:srgbClr val="0CC0DF">
                    <a:alpha val="100000"/>
                  </a:srgbClr>
                </a:gs>
                <a:gs pos="100000">
                  <a:srgbClr val="FFDE59">
                    <a:alpha val="100000"/>
                  </a:srgbClr>
                </a:gs>
              </a:gsLst>
              <a:lin ang="0"/>
            </a:gradFill>
            <a:ln w="12700">
              <a:solidFill>
                <a:srgbClr val="000000"/>
              </a:solidFill>
            </a:ln>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true">
              <a:gsLst>
                <a:gs pos="0">
                  <a:srgbClr val="8C52FF">
                    <a:alpha val="100000"/>
                  </a:srgbClr>
                </a:gs>
                <a:gs pos="100000">
                  <a:srgbClr val="5CE1E6">
                    <a:alpha val="100000"/>
                  </a:srgbClr>
                </a:gs>
              </a:gsLst>
              <a:lin ang="0"/>
            </a:gradFill>
            <a:ln w="12700">
              <a:solidFill>
                <a:srgbClr val="000000"/>
              </a:solidFill>
            </a:ln>
          </p:spPr>
        </p:sp>
      </p:grpSp>
      <p:grpSp>
        <p:nvGrpSpPr>
          <p:cNvPr name="Group 6" id="6"/>
          <p:cNvGrpSpPr/>
          <p:nvPr/>
        </p:nvGrpSpPr>
        <p:grpSpPr>
          <a:xfrm rot="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alphaModFix amt="24000"/>
              </a:blip>
              <a:stretch>
                <a:fillRect l="-57411" t="0" r="-57411" b="0"/>
              </a:stretch>
            </a:blipFill>
          </p:spPr>
        </p:sp>
      </p:grpSp>
      <p:grpSp>
        <p:nvGrpSpPr>
          <p:cNvPr name="Group 8" id="8"/>
          <p:cNvGrpSpPr/>
          <p:nvPr/>
        </p:nvGrpSpPr>
        <p:grpSpPr>
          <a:xfrm rot="-10800000">
            <a:off x="1028700" y="1028700"/>
            <a:ext cx="5760720" cy="822960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TextBox 10" id="10"/>
          <p:cNvSpPr txBox="true"/>
          <p:nvPr/>
        </p:nvSpPr>
        <p:spPr>
          <a:xfrm rot="0">
            <a:off x="1733737" y="4036650"/>
            <a:ext cx="4646929" cy="1724025"/>
          </a:xfrm>
          <a:prstGeom prst="rect">
            <a:avLst/>
          </a:prstGeom>
        </p:spPr>
        <p:txBody>
          <a:bodyPr anchor="t" rtlCol="false" tIns="0" lIns="0" bIns="0" rIns="0">
            <a:spAutoFit/>
          </a:bodyPr>
          <a:lstStyle/>
          <a:p>
            <a:pPr algn="ctr" marL="0" indent="0" lvl="0">
              <a:lnSpc>
                <a:spcPts val="6522"/>
              </a:lnSpc>
              <a:spcBef>
                <a:spcPct val="0"/>
              </a:spcBef>
            </a:pPr>
            <a:r>
              <a:rPr lang="en-US" sz="5435">
                <a:solidFill>
                  <a:srgbClr val="FFFFFF"/>
                </a:solidFill>
                <a:latin typeface="Codec Pro"/>
                <a:ea typeface="Codec Pro"/>
                <a:cs typeface="Codec Pro"/>
                <a:sym typeface="Codec Pro"/>
              </a:rPr>
              <a:t>Project Overview</a:t>
            </a:r>
          </a:p>
        </p:txBody>
      </p:sp>
      <p:sp>
        <p:nvSpPr>
          <p:cNvPr name="TextBox 11" id="11"/>
          <p:cNvSpPr txBox="true"/>
          <p:nvPr/>
        </p:nvSpPr>
        <p:spPr>
          <a:xfrm rot="0">
            <a:off x="10448599" y="1999891"/>
            <a:ext cx="2176471" cy="45667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Team Roles</a:t>
            </a:r>
          </a:p>
        </p:txBody>
      </p:sp>
      <p:grpSp>
        <p:nvGrpSpPr>
          <p:cNvPr name="Group 12" id="12"/>
          <p:cNvGrpSpPr/>
          <p:nvPr/>
        </p:nvGrpSpPr>
        <p:grpSpPr>
          <a:xfrm rot="5400000">
            <a:off x="10870789" y="494831"/>
            <a:ext cx="1334733" cy="1334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14" id="14"/>
          <p:cNvSpPr txBox="true"/>
          <p:nvPr/>
        </p:nvSpPr>
        <p:spPr>
          <a:xfrm rot="0">
            <a:off x="10743374" y="573324"/>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02</a:t>
            </a:r>
          </a:p>
        </p:txBody>
      </p:sp>
      <p:sp>
        <p:nvSpPr>
          <p:cNvPr name="TextBox 15" id="15"/>
          <p:cNvSpPr txBox="true"/>
          <p:nvPr/>
        </p:nvSpPr>
        <p:spPr>
          <a:xfrm rot="0">
            <a:off x="7529179" y="2790521"/>
            <a:ext cx="2176471" cy="89482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Definition and Scope</a:t>
            </a:r>
          </a:p>
        </p:txBody>
      </p:sp>
      <p:grpSp>
        <p:nvGrpSpPr>
          <p:cNvPr name="Group 16" id="16"/>
          <p:cNvGrpSpPr/>
          <p:nvPr/>
        </p:nvGrpSpPr>
        <p:grpSpPr>
          <a:xfrm rot="5400000">
            <a:off x="7950048" y="1285461"/>
            <a:ext cx="1334733" cy="13347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18" id="18"/>
          <p:cNvSpPr txBox="true"/>
          <p:nvPr/>
        </p:nvSpPr>
        <p:spPr>
          <a:xfrm rot="0">
            <a:off x="7823953" y="1363954"/>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01</a:t>
            </a:r>
          </a:p>
        </p:txBody>
      </p:sp>
      <p:sp>
        <p:nvSpPr>
          <p:cNvPr name="TextBox 19" id="19"/>
          <p:cNvSpPr txBox="true"/>
          <p:nvPr/>
        </p:nvSpPr>
        <p:spPr>
          <a:xfrm rot="0">
            <a:off x="13464126" y="2708939"/>
            <a:ext cx="2176471" cy="89482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Three Layers Architectre</a:t>
            </a:r>
          </a:p>
        </p:txBody>
      </p:sp>
      <p:grpSp>
        <p:nvGrpSpPr>
          <p:cNvPr name="Group 20" id="20"/>
          <p:cNvGrpSpPr/>
          <p:nvPr/>
        </p:nvGrpSpPr>
        <p:grpSpPr>
          <a:xfrm rot="5400000">
            <a:off x="13886316" y="1203879"/>
            <a:ext cx="1334733" cy="13347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22" id="22"/>
          <p:cNvSpPr txBox="true"/>
          <p:nvPr/>
        </p:nvSpPr>
        <p:spPr>
          <a:xfrm rot="0">
            <a:off x="13758901" y="1282372"/>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03</a:t>
            </a:r>
          </a:p>
        </p:txBody>
      </p:sp>
      <p:sp>
        <p:nvSpPr>
          <p:cNvPr name="TextBox 23" id="23"/>
          <p:cNvSpPr txBox="true"/>
          <p:nvPr/>
        </p:nvSpPr>
        <p:spPr>
          <a:xfrm rot="0">
            <a:off x="7632480" y="6244873"/>
            <a:ext cx="2176471" cy="177112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Predictive Energy Consumption Model</a:t>
            </a:r>
          </a:p>
        </p:txBody>
      </p:sp>
      <p:grpSp>
        <p:nvGrpSpPr>
          <p:cNvPr name="Group 24" id="24"/>
          <p:cNvGrpSpPr/>
          <p:nvPr/>
        </p:nvGrpSpPr>
        <p:grpSpPr>
          <a:xfrm rot="5400000">
            <a:off x="8054670" y="4739813"/>
            <a:ext cx="1334733" cy="13347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26" id="26"/>
          <p:cNvSpPr txBox="true"/>
          <p:nvPr/>
        </p:nvSpPr>
        <p:spPr>
          <a:xfrm rot="0">
            <a:off x="7927255" y="4818306"/>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04</a:t>
            </a:r>
          </a:p>
        </p:txBody>
      </p:sp>
      <p:sp>
        <p:nvSpPr>
          <p:cNvPr name="TextBox 27" id="27"/>
          <p:cNvSpPr txBox="true"/>
          <p:nvPr/>
        </p:nvSpPr>
        <p:spPr>
          <a:xfrm rot="0">
            <a:off x="10652011" y="5304401"/>
            <a:ext cx="2176471" cy="89482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Monitoring Applications</a:t>
            </a:r>
          </a:p>
        </p:txBody>
      </p:sp>
      <p:grpSp>
        <p:nvGrpSpPr>
          <p:cNvPr name="Group 28" id="28"/>
          <p:cNvGrpSpPr/>
          <p:nvPr/>
        </p:nvGrpSpPr>
        <p:grpSpPr>
          <a:xfrm rot="5400000">
            <a:off x="11074201" y="3799341"/>
            <a:ext cx="1334733" cy="133473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30" id="30"/>
          <p:cNvSpPr txBox="true"/>
          <p:nvPr/>
        </p:nvSpPr>
        <p:spPr>
          <a:xfrm rot="0">
            <a:off x="10946785" y="3877833"/>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05</a:t>
            </a:r>
          </a:p>
        </p:txBody>
      </p:sp>
      <p:sp>
        <p:nvSpPr>
          <p:cNvPr name="TextBox 31" id="31"/>
          <p:cNvSpPr txBox="true"/>
          <p:nvPr/>
        </p:nvSpPr>
        <p:spPr>
          <a:xfrm rot="0">
            <a:off x="13465447" y="6366258"/>
            <a:ext cx="2176471" cy="1332971"/>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Conclusion and Future Prospects</a:t>
            </a:r>
          </a:p>
        </p:txBody>
      </p:sp>
      <p:grpSp>
        <p:nvGrpSpPr>
          <p:cNvPr name="Group 32" id="32"/>
          <p:cNvGrpSpPr/>
          <p:nvPr/>
        </p:nvGrpSpPr>
        <p:grpSpPr>
          <a:xfrm rot="5400000">
            <a:off x="13887637" y="4861198"/>
            <a:ext cx="1334733" cy="133473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34" id="34"/>
          <p:cNvSpPr txBox="true"/>
          <p:nvPr/>
        </p:nvSpPr>
        <p:spPr>
          <a:xfrm rot="0">
            <a:off x="13760222" y="4939690"/>
            <a:ext cx="1586922" cy="983364"/>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AutoShape 6" id="6"/>
          <p:cNvSpPr/>
          <p:nvPr/>
        </p:nvSpPr>
        <p:spPr>
          <a:xfrm flipV="true">
            <a:off x="7955188" y="3958094"/>
            <a:ext cx="2134301" cy="0"/>
          </a:xfrm>
          <a:prstGeom prst="line">
            <a:avLst/>
          </a:prstGeom>
          <a:ln cap="flat" w="142875">
            <a:solidFill>
              <a:srgbClr val="00204B"/>
            </a:solidFill>
            <a:prstDash val="solid"/>
            <a:headEnd type="none" len="sm" w="sm"/>
            <a:tailEnd type="none" len="sm" w="sm"/>
          </a:ln>
        </p:spPr>
      </p:sp>
      <p:sp>
        <p:nvSpPr>
          <p:cNvPr name="TextBox 7" id="7"/>
          <p:cNvSpPr txBox="true"/>
          <p:nvPr/>
        </p:nvSpPr>
        <p:spPr>
          <a:xfrm rot="0">
            <a:off x="4470356" y="2129193"/>
            <a:ext cx="9347289" cy="1169697"/>
          </a:xfrm>
          <a:prstGeom prst="rect">
            <a:avLst/>
          </a:prstGeom>
        </p:spPr>
        <p:txBody>
          <a:bodyPr anchor="t" rtlCol="false" tIns="0" lIns="0" bIns="0" rIns="0">
            <a:spAutoFit/>
          </a:bodyPr>
          <a:lstStyle/>
          <a:p>
            <a:pPr algn="ctr">
              <a:lnSpc>
                <a:spcPts val="9553"/>
              </a:lnSpc>
              <a:spcBef>
                <a:spcPct val="0"/>
              </a:spcBef>
            </a:pPr>
            <a:r>
              <a:rPr lang="en-US" b="true" sz="6823">
                <a:solidFill>
                  <a:srgbClr val="02233D"/>
                </a:solidFill>
                <a:latin typeface="League Spartan"/>
                <a:ea typeface="League Spartan"/>
                <a:cs typeface="League Spartan"/>
                <a:sym typeface="League Spartan"/>
              </a:rPr>
              <a:t>Definition and Scope</a:t>
            </a:r>
          </a:p>
        </p:txBody>
      </p:sp>
      <p:sp>
        <p:nvSpPr>
          <p:cNvPr name="TextBox 8" id="8"/>
          <p:cNvSpPr txBox="true"/>
          <p:nvPr/>
        </p:nvSpPr>
        <p:spPr>
          <a:xfrm rot="0">
            <a:off x="5831164" y="5319201"/>
            <a:ext cx="6935438" cy="3449576"/>
          </a:xfrm>
          <a:prstGeom prst="rect">
            <a:avLst/>
          </a:prstGeom>
        </p:spPr>
        <p:txBody>
          <a:bodyPr anchor="t" rtlCol="false" tIns="0" lIns="0" bIns="0" rIns="0">
            <a:spAutoFit/>
          </a:bodyPr>
          <a:lstStyle/>
          <a:p>
            <a:pPr algn="ctr">
              <a:lnSpc>
                <a:spcPts val="3065"/>
              </a:lnSpc>
            </a:pPr>
            <a:r>
              <a:rPr lang="en-US" sz="2189">
                <a:solidFill>
                  <a:srgbClr val="02233D"/>
                </a:solidFill>
                <a:latin typeface="Codec Pro"/>
                <a:ea typeface="Codec Pro"/>
                <a:cs typeface="Codec Pro"/>
                <a:sym typeface="Codec Pro"/>
              </a:rPr>
              <a:t>The "Smart Energy Management System for Buildings" is a cutting-edge IoT solution addressing the urgent need for efficient energy use. </a:t>
            </a:r>
          </a:p>
          <a:p>
            <a:pPr algn="ctr">
              <a:lnSpc>
                <a:spcPts val="3065"/>
              </a:lnSpc>
            </a:pPr>
            <a:r>
              <a:rPr lang="en-US" sz="2189">
                <a:solidFill>
                  <a:srgbClr val="02233D"/>
                </a:solidFill>
                <a:latin typeface="Codec Pro"/>
                <a:ea typeface="Codec Pro"/>
                <a:cs typeface="Codec Pro"/>
                <a:sym typeface="Codec Pro"/>
              </a:rPr>
              <a:t>Through real-time monitoring, data analytics, and predictive modeling, the system provides insights and recommendations to optimize energy usage by Hight performance  GPUs. This Presentation outlines the project's context, motivation, and methodology.</a:t>
            </a:r>
          </a:p>
          <a:p>
            <a:pPr algn="ctr">
              <a:lnSpc>
                <a:spcPts val="3065"/>
              </a:lnSpc>
              <a:spcBef>
                <a:spcPct val="0"/>
              </a:spcBef>
            </a:pPr>
          </a:p>
        </p:txBody>
      </p:sp>
      <p:sp>
        <p:nvSpPr>
          <p:cNvPr name="Freeform 9" id="9"/>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239871" y="840035"/>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408245" y="-3330096"/>
            <a:ext cx="18810314" cy="18810314"/>
          </a:xfrm>
          <a:custGeom>
            <a:avLst/>
            <a:gdLst/>
            <a:ahLst/>
            <a:cxnLst/>
            <a:rect r="r" b="b" t="t" l="l"/>
            <a:pathLst>
              <a:path h="18810314" w="18810314">
                <a:moveTo>
                  <a:pt x="0" y="0"/>
                </a:moveTo>
                <a:lnTo>
                  <a:pt x="18810313" y="0"/>
                </a:lnTo>
                <a:lnTo>
                  <a:pt x="18810313" y="18810313"/>
                </a:lnTo>
                <a:lnTo>
                  <a:pt x="0" y="18810313"/>
                </a:lnTo>
                <a:lnTo>
                  <a:pt x="0" y="0"/>
                </a:lnTo>
                <a:close/>
              </a:path>
            </a:pathLst>
          </a:custGeom>
          <a:blipFill>
            <a:blip r:embed="rId2">
              <a:alphaModFix amt="20999"/>
            </a:blip>
            <a:stretch>
              <a:fillRect l="0" t="0" r="0" b="0"/>
            </a:stretch>
          </a:blipFill>
        </p:spPr>
      </p:sp>
      <p:grpSp>
        <p:nvGrpSpPr>
          <p:cNvPr name="Group 3" id="3"/>
          <p:cNvGrpSpPr/>
          <p:nvPr/>
        </p:nvGrpSpPr>
        <p:grpSpPr>
          <a:xfrm rot="0">
            <a:off x="3293713" y="2901130"/>
            <a:ext cx="3597403" cy="13130362"/>
            <a:chOff x="0" y="0"/>
            <a:chExt cx="862412" cy="3147764"/>
          </a:xfrm>
        </p:grpSpPr>
        <p:sp>
          <p:nvSpPr>
            <p:cNvPr name="Freeform 4" id="4"/>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5" id="5"/>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6" id="6"/>
          <p:cNvGrpSpPr/>
          <p:nvPr/>
        </p:nvGrpSpPr>
        <p:grpSpPr>
          <a:xfrm rot="0">
            <a:off x="7338792" y="2901130"/>
            <a:ext cx="3597403" cy="13130362"/>
            <a:chOff x="0" y="0"/>
            <a:chExt cx="862412" cy="3147764"/>
          </a:xfrm>
        </p:grpSpPr>
        <p:sp>
          <p:nvSpPr>
            <p:cNvPr name="Freeform 7" id="7"/>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8" id="8"/>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9" id="9"/>
          <p:cNvGrpSpPr/>
          <p:nvPr/>
        </p:nvGrpSpPr>
        <p:grpSpPr>
          <a:xfrm rot="0">
            <a:off x="11382769" y="2901130"/>
            <a:ext cx="3597403" cy="13130362"/>
            <a:chOff x="0" y="0"/>
            <a:chExt cx="862412" cy="3147764"/>
          </a:xfrm>
        </p:grpSpPr>
        <p:sp>
          <p:nvSpPr>
            <p:cNvPr name="Freeform 10" id="10"/>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11" id="11"/>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2" id="12"/>
          <p:cNvGrpSpPr/>
          <p:nvPr/>
        </p:nvGrpSpPr>
        <p:grpSpPr>
          <a:xfrm rot="0">
            <a:off x="17046839" y="2066886"/>
            <a:ext cx="5754080" cy="8220114"/>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4" id="14"/>
          <p:cNvGrpSpPr/>
          <p:nvPr/>
        </p:nvGrpSpPr>
        <p:grpSpPr>
          <a:xfrm rot="-10800000">
            <a:off x="-4722727" y="267514"/>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6" id="16"/>
          <p:cNvGrpSpPr>
            <a:grpSpLocks noChangeAspect="true"/>
          </p:cNvGrpSpPr>
          <p:nvPr/>
        </p:nvGrpSpPr>
        <p:grpSpPr>
          <a:xfrm rot="0">
            <a:off x="3462965" y="3329053"/>
            <a:ext cx="3185435" cy="3185435"/>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5589" r="-10289" b="-4968"/>
              </a:stretch>
            </a:blipFill>
          </p:spPr>
        </p:sp>
      </p:grpSp>
      <p:grpSp>
        <p:nvGrpSpPr>
          <p:cNvPr name="Group 20" id="20"/>
          <p:cNvGrpSpPr>
            <a:grpSpLocks noChangeAspect="true"/>
          </p:cNvGrpSpPr>
          <p:nvPr/>
        </p:nvGrpSpPr>
        <p:grpSpPr>
          <a:xfrm rot="0">
            <a:off x="7602129" y="3273090"/>
            <a:ext cx="3083741" cy="3083741"/>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406" t="0" r="-406" b="0"/>
              </a:stretch>
            </a:blipFill>
          </p:spPr>
        </p:sp>
      </p:grpSp>
      <p:grpSp>
        <p:nvGrpSpPr>
          <p:cNvPr name="Group 24" id="24"/>
          <p:cNvGrpSpPr>
            <a:grpSpLocks noChangeAspect="true"/>
          </p:cNvGrpSpPr>
          <p:nvPr/>
        </p:nvGrpSpPr>
        <p:grpSpPr>
          <a:xfrm rot="0">
            <a:off x="11536270" y="3217127"/>
            <a:ext cx="3195667" cy="3195667"/>
            <a:chOff x="0" y="0"/>
            <a:chExt cx="14840029" cy="14840029"/>
          </a:xfrm>
        </p:grpSpPr>
        <p:sp>
          <p:nvSpPr>
            <p:cNvPr name="Freeform 25" id="2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26" id="2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27" id="2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32889"/>
              </a:stretch>
            </a:blipFill>
          </p:spPr>
        </p:sp>
      </p:grpSp>
      <p:sp>
        <p:nvSpPr>
          <p:cNvPr name="TextBox 28" id="28"/>
          <p:cNvSpPr txBox="true"/>
          <p:nvPr/>
        </p:nvSpPr>
        <p:spPr>
          <a:xfrm rot="0">
            <a:off x="3481018" y="6600198"/>
            <a:ext cx="3123845"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ABBASSI </a:t>
            </a:r>
          </a:p>
          <a:p>
            <a:pPr algn="ctr">
              <a:lnSpc>
                <a:spcPts val="2879"/>
              </a:lnSpc>
            </a:pPr>
            <a:r>
              <a:rPr lang="en-US" sz="2400">
                <a:solidFill>
                  <a:srgbClr val="FFFFFF"/>
                </a:solidFill>
                <a:latin typeface="Codec Pro"/>
                <a:ea typeface="Codec Pro"/>
                <a:cs typeface="Codec Pro"/>
                <a:sym typeface="Codec Pro"/>
              </a:rPr>
              <a:t>Momtez</a:t>
            </a:r>
          </a:p>
        </p:txBody>
      </p:sp>
      <p:sp>
        <p:nvSpPr>
          <p:cNvPr name="TextBox 29" id="29"/>
          <p:cNvSpPr txBox="true"/>
          <p:nvPr/>
        </p:nvSpPr>
        <p:spPr>
          <a:xfrm rot="0">
            <a:off x="7988447" y="6600198"/>
            <a:ext cx="2298092"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HAMMOUDA Ons</a:t>
            </a:r>
          </a:p>
        </p:txBody>
      </p:sp>
      <p:sp>
        <p:nvSpPr>
          <p:cNvPr name="TextBox 30" id="30"/>
          <p:cNvSpPr txBox="true"/>
          <p:nvPr/>
        </p:nvSpPr>
        <p:spPr>
          <a:xfrm rot="0">
            <a:off x="12032424" y="6600198"/>
            <a:ext cx="2298092"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ALOUI HOUCEM</a:t>
            </a:r>
          </a:p>
        </p:txBody>
      </p:sp>
      <p:sp>
        <p:nvSpPr>
          <p:cNvPr name="TextBox 31" id="31"/>
          <p:cNvSpPr txBox="true"/>
          <p:nvPr/>
        </p:nvSpPr>
        <p:spPr>
          <a:xfrm rot="0">
            <a:off x="11850595"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Backend development &amp; Frontend development</a:t>
            </a:r>
          </a:p>
        </p:txBody>
      </p:sp>
      <p:sp>
        <p:nvSpPr>
          <p:cNvPr name="TextBox 32" id="32"/>
          <p:cNvSpPr txBox="true"/>
          <p:nvPr/>
        </p:nvSpPr>
        <p:spPr>
          <a:xfrm rot="0">
            <a:off x="3288250" y="267514"/>
            <a:ext cx="11691921" cy="1638300"/>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02233D"/>
                </a:solidFill>
                <a:latin typeface="League Spartan"/>
                <a:ea typeface="League Spartan"/>
                <a:cs typeface="League Spartan"/>
                <a:sym typeface="League Spartan"/>
              </a:rPr>
              <a:t>Development Framework &amp; Team Roles</a:t>
            </a:r>
          </a:p>
        </p:txBody>
      </p:sp>
      <p:sp>
        <p:nvSpPr>
          <p:cNvPr name="TextBox 33" id="33"/>
          <p:cNvSpPr txBox="true"/>
          <p:nvPr/>
        </p:nvSpPr>
        <p:spPr>
          <a:xfrm rot="0">
            <a:off x="7703329"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Conception &amp; sensor integration for energy monitoring</a:t>
            </a:r>
          </a:p>
        </p:txBody>
      </p:sp>
      <p:sp>
        <p:nvSpPr>
          <p:cNvPr name="TextBox 34" id="34"/>
          <p:cNvSpPr txBox="true"/>
          <p:nvPr/>
        </p:nvSpPr>
        <p:spPr>
          <a:xfrm rot="0">
            <a:off x="6252899" y="2203764"/>
            <a:ext cx="5762625"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Agile methodology with iterative sprints</a:t>
            </a:r>
          </a:p>
        </p:txBody>
      </p:sp>
      <p:sp>
        <p:nvSpPr>
          <p:cNvPr name="TextBox 35" id="35"/>
          <p:cNvSpPr txBox="true"/>
          <p:nvPr/>
        </p:nvSpPr>
        <p:spPr>
          <a:xfrm rot="0">
            <a:off x="3657350"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Hardware setup data storage solutions &amp; predictive analytics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7095803" y="79867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27184"/>
            <a:ext cx="11830834" cy="1189164"/>
            <a:chOff x="0" y="0"/>
            <a:chExt cx="2819913" cy="283441"/>
          </a:xfrm>
        </p:grpSpPr>
        <p:sp>
          <p:nvSpPr>
            <p:cNvPr name="Freeform 4" id="4"/>
            <p:cNvSpPr/>
            <p:nvPr/>
          </p:nvSpPr>
          <p:spPr>
            <a:xfrm flipH="false" flipV="false" rot="0">
              <a:off x="0" y="0"/>
              <a:ext cx="2819913" cy="283441"/>
            </a:xfrm>
            <a:custGeom>
              <a:avLst/>
              <a:gdLst/>
              <a:ahLst/>
              <a:cxnLst/>
              <a:rect r="r" b="b" t="t" l="l"/>
              <a:pathLst>
                <a:path h="283441" w="2819913">
                  <a:moveTo>
                    <a:pt x="0" y="0"/>
                  </a:moveTo>
                  <a:lnTo>
                    <a:pt x="2819913" y="0"/>
                  </a:lnTo>
                  <a:lnTo>
                    <a:pt x="2819913" y="283441"/>
                  </a:lnTo>
                  <a:lnTo>
                    <a:pt x="0" y="283441"/>
                  </a:lnTo>
                  <a:close/>
                </a:path>
              </a:pathLst>
            </a:custGeom>
            <a:solidFill>
              <a:srgbClr val="CFE4F1"/>
            </a:solidFill>
          </p:spPr>
        </p:sp>
        <p:sp>
          <p:nvSpPr>
            <p:cNvPr name="TextBox 5" id="5"/>
            <p:cNvSpPr txBox="true"/>
            <p:nvPr/>
          </p:nvSpPr>
          <p:spPr>
            <a:xfrm>
              <a:off x="0" y="-57150"/>
              <a:ext cx="2819913" cy="340591"/>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226662" y="2587785"/>
            <a:ext cx="2134301" cy="0"/>
          </a:xfrm>
          <a:prstGeom prst="line">
            <a:avLst/>
          </a:prstGeom>
          <a:ln cap="flat" w="142875">
            <a:solidFill>
              <a:srgbClr val="4E71DF"/>
            </a:solidFill>
            <a:prstDash val="solid"/>
            <a:headEnd type="none" len="sm" w="sm"/>
            <a:tailEnd type="none" len="sm" w="sm"/>
          </a:ln>
        </p:spPr>
      </p:sp>
      <p:grpSp>
        <p:nvGrpSpPr>
          <p:cNvPr name="Group 7" id="7"/>
          <p:cNvGrpSpPr/>
          <p:nvPr/>
        </p:nvGrpSpPr>
        <p:grpSpPr>
          <a:xfrm rot="0">
            <a:off x="14221701" y="-1676175"/>
            <a:ext cx="5077990" cy="50779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71D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1" id="11"/>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2" id="12"/>
          <p:cNvSpPr/>
          <p:nvPr/>
        </p:nvSpPr>
        <p:spPr>
          <a:xfrm flipH="false" flipV="false" rot="0">
            <a:off x="14419516" y="5079401"/>
            <a:ext cx="615748" cy="1099550"/>
          </a:xfrm>
          <a:custGeom>
            <a:avLst/>
            <a:gdLst/>
            <a:ahLst/>
            <a:cxnLst/>
            <a:rect r="r" b="b" t="t" l="l"/>
            <a:pathLst>
              <a:path h="1099550" w="615748">
                <a:moveTo>
                  <a:pt x="0" y="0"/>
                </a:moveTo>
                <a:lnTo>
                  <a:pt x="615749" y="0"/>
                </a:lnTo>
                <a:lnTo>
                  <a:pt x="615749" y="1099550"/>
                </a:lnTo>
                <a:lnTo>
                  <a:pt x="0" y="1099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flipV="true">
            <a:off x="634725" y="4550507"/>
            <a:ext cx="15681648" cy="0"/>
          </a:xfrm>
          <a:prstGeom prst="line">
            <a:avLst/>
          </a:prstGeom>
          <a:ln cap="flat" w="85725">
            <a:solidFill>
              <a:srgbClr val="4E71DF"/>
            </a:solidFill>
            <a:prstDash val="solid"/>
            <a:headEnd type="arrow" len="sm" w="med"/>
            <a:tailEnd type="arrow" len="sm" w="med"/>
          </a:ln>
        </p:spPr>
      </p:sp>
      <p:sp>
        <p:nvSpPr>
          <p:cNvPr name="Freeform 14" id="14"/>
          <p:cNvSpPr/>
          <p:nvPr/>
        </p:nvSpPr>
        <p:spPr>
          <a:xfrm flipH="false" flipV="false" rot="0">
            <a:off x="140635" y="167984"/>
            <a:ext cx="2849618" cy="1073475"/>
          </a:xfrm>
          <a:custGeom>
            <a:avLst/>
            <a:gdLst/>
            <a:ahLst/>
            <a:cxnLst/>
            <a:rect r="r" b="b" t="t" l="l"/>
            <a:pathLst>
              <a:path h="1073475" w="2849618">
                <a:moveTo>
                  <a:pt x="0" y="0"/>
                </a:moveTo>
                <a:lnTo>
                  <a:pt x="2849618" y="0"/>
                </a:lnTo>
                <a:lnTo>
                  <a:pt x="2849618" y="1073475"/>
                </a:lnTo>
                <a:lnTo>
                  <a:pt x="0" y="1073475"/>
                </a:lnTo>
                <a:lnTo>
                  <a:pt x="0" y="0"/>
                </a:lnTo>
                <a:close/>
              </a:path>
            </a:pathLst>
          </a:custGeom>
          <a:blipFill>
            <a:blip r:embed="rId7"/>
            <a:stretch>
              <a:fillRect l="0" t="0" r="0" b="0"/>
            </a:stretch>
          </a:blipFill>
        </p:spPr>
      </p:sp>
      <p:sp>
        <p:nvSpPr>
          <p:cNvPr name="Freeform 15" id="15"/>
          <p:cNvSpPr/>
          <p:nvPr/>
        </p:nvSpPr>
        <p:spPr>
          <a:xfrm flipH="false" flipV="false" rot="0">
            <a:off x="7986423" y="5201162"/>
            <a:ext cx="1263673" cy="1215423"/>
          </a:xfrm>
          <a:custGeom>
            <a:avLst/>
            <a:gdLst/>
            <a:ahLst/>
            <a:cxnLst/>
            <a:rect r="r" b="b" t="t" l="l"/>
            <a:pathLst>
              <a:path h="1215423" w="1263673">
                <a:moveTo>
                  <a:pt x="0" y="0"/>
                </a:moveTo>
                <a:lnTo>
                  <a:pt x="1263672" y="0"/>
                </a:lnTo>
                <a:lnTo>
                  <a:pt x="1263672" y="1215423"/>
                </a:lnTo>
                <a:lnTo>
                  <a:pt x="0" y="12154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71059" y="5143500"/>
            <a:ext cx="1032480" cy="1032480"/>
          </a:xfrm>
          <a:custGeom>
            <a:avLst/>
            <a:gdLst/>
            <a:ahLst/>
            <a:cxnLst/>
            <a:rect r="r" b="b" t="t" l="l"/>
            <a:pathLst>
              <a:path h="1032480" w="1032480">
                <a:moveTo>
                  <a:pt x="0" y="0"/>
                </a:moveTo>
                <a:lnTo>
                  <a:pt x="1032479" y="0"/>
                </a:lnTo>
                <a:lnTo>
                  <a:pt x="1032479" y="1032480"/>
                </a:lnTo>
                <a:lnTo>
                  <a:pt x="0" y="10324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0" y="1409162"/>
            <a:ext cx="11830834" cy="1021461"/>
          </a:xfrm>
          <a:prstGeom prst="rect">
            <a:avLst/>
          </a:prstGeom>
        </p:spPr>
        <p:txBody>
          <a:bodyPr anchor="t" rtlCol="false" tIns="0" lIns="0" bIns="0" rIns="0">
            <a:spAutoFit/>
          </a:bodyPr>
          <a:lstStyle/>
          <a:p>
            <a:pPr algn="l">
              <a:lnSpc>
                <a:spcPts val="7272"/>
              </a:lnSpc>
            </a:pPr>
            <a:r>
              <a:rPr lang="en-US" sz="7200" b="true">
                <a:solidFill>
                  <a:srgbClr val="063050"/>
                </a:solidFill>
                <a:latin typeface="Poppins Bold"/>
                <a:ea typeface="Poppins Bold"/>
                <a:cs typeface="Poppins Bold"/>
                <a:sym typeface="Poppins Bold"/>
              </a:rPr>
              <a:t>Three Layers Architectre</a:t>
            </a:r>
          </a:p>
        </p:txBody>
      </p:sp>
      <p:sp>
        <p:nvSpPr>
          <p:cNvPr name="TextBox 18" id="18"/>
          <p:cNvSpPr txBox="true"/>
          <p:nvPr/>
        </p:nvSpPr>
        <p:spPr>
          <a:xfrm rot="0">
            <a:off x="521482" y="3711164"/>
            <a:ext cx="3811720"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Physical layer</a:t>
            </a:r>
          </a:p>
        </p:txBody>
      </p:sp>
      <p:sp>
        <p:nvSpPr>
          <p:cNvPr name="TextBox 19" id="19"/>
          <p:cNvSpPr txBox="true"/>
          <p:nvPr/>
        </p:nvSpPr>
        <p:spPr>
          <a:xfrm rot="0">
            <a:off x="6653702" y="3711164"/>
            <a:ext cx="3811720"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Network layer</a:t>
            </a:r>
          </a:p>
        </p:txBody>
      </p:sp>
      <p:sp>
        <p:nvSpPr>
          <p:cNvPr name="TextBox 20" id="20"/>
          <p:cNvSpPr txBox="true"/>
          <p:nvPr/>
        </p:nvSpPr>
        <p:spPr>
          <a:xfrm rot="0">
            <a:off x="12281964" y="3711164"/>
            <a:ext cx="4275105"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Application layer</a:t>
            </a:r>
          </a:p>
        </p:txBody>
      </p:sp>
      <p:sp>
        <p:nvSpPr>
          <p:cNvPr name="TextBox 21" id="21"/>
          <p:cNvSpPr txBox="true"/>
          <p:nvPr/>
        </p:nvSpPr>
        <p:spPr>
          <a:xfrm rot="0">
            <a:off x="394029" y="6865184"/>
            <a:ext cx="3633553" cy="2675890"/>
          </a:xfrm>
          <a:prstGeom prst="rect">
            <a:avLst/>
          </a:prstGeom>
        </p:spPr>
        <p:txBody>
          <a:bodyPr anchor="t" rtlCol="false" tIns="0" lIns="0" bIns="0" rIns="0">
            <a:spAutoFit/>
          </a:bodyPr>
          <a:lstStyle/>
          <a:p>
            <a:pPr algn="just">
              <a:lnSpc>
                <a:spcPts val="2659"/>
              </a:lnSpc>
              <a:spcBef>
                <a:spcPct val="0"/>
              </a:spcBef>
            </a:pPr>
            <a:r>
              <a:rPr lang="en-US" b="true" sz="1899">
                <a:solidFill>
                  <a:srgbClr val="063050"/>
                </a:solidFill>
                <a:latin typeface="Poppins Medium"/>
                <a:ea typeface="Poppins Medium"/>
                <a:cs typeface="Poppins Medium"/>
                <a:sym typeface="Poppins Medium"/>
              </a:rPr>
              <a:t>The ESP32 microcontroller integrates with sensors to monitor voltage and current. Calculations for power and energy consumption are performed onboard before transmitting data to MQTT topics.</a:t>
            </a:r>
          </a:p>
        </p:txBody>
      </p:sp>
      <p:sp>
        <p:nvSpPr>
          <p:cNvPr name="TextBox 22" id="22"/>
          <p:cNvSpPr txBox="true"/>
          <p:nvPr/>
        </p:nvSpPr>
        <p:spPr>
          <a:xfrm rot="0">
            <a:off x="6747578" y="6865184"/>
            <a:ext cx="3623969" cy="1342390"/>
          </a:xfrm>
          <a:prstGeom prst="rect">
            <a:avLst/>
          </a:prstGeom>
        </p:spPr>
        <p:txBody>
          <a:bodyPr anchor="t" rtlCol="false" tIns="0" lIns="0" bIns="0" rIns="0">
            <a:spAutoFit/>
          </a:bodyPr>
          <a:lstStyle/>
          <a:p>
            <a:pPr algn="just">
              <a:lnSpc>
                <a:spcPts val="2659"/>
              </a:lnSpc>
              <a:spcBef>
                <a:spcPct val="0"/>
              </a:spcBef>
            </a:pPr>
            <a:r>
              <a:rPr lang="en-US" b="true" sz="1899">
                <a:solidFill>
                  <a:srgbClr val="063050"/>
                </a:solidFill>
                <a:latin typeface="Poppins Medium"/>
                <a:ea typeface="Poppins Medium"/>
                <a:cs typeface="Poppins Medium"/>
                <a:sym typeface="Poppins Medium"/>
              </a:rPr>
              <a:t>MQTT facilitates efficient data transfer between the ESP32 and Firebase, ensuring low-latency communication</a:t>
            </a:r>
          </a:p>
        </p:txBody>
      </p:sp>
      <p:sp>
        <p:nvSpPr>
          <p:cNvPr name="TextBox 23" id="23"/>
          <p:cNvSpPr txBox="true"/>
          <p:nvPr/>
        </p:nvSpPr>
        <p:spPr>
          <a:xfrm rot="0">
            <a:off x="12773830" y="6865184"/>
            <a:ext cx="3542543" cy="2342515"/>
          </a:xfrm>
          <a:prstGeom prst="rect">
            <a:avLst/>
          </a:prstGeom>
        </p:spPr>
        <p:txBody>
          <a:bodyPr anchor="t" rtlCol="false" tIns="0" lIns="0" bIns="0" rIns="0">
            <a:spAutoFit/>
          </a:bodyPr>
          <a:lstStyle/>
          <a:p>
            <a:pPr algn="ctr">
              <a:lnSpc>
                <a:spcPts val="2659"/>
              </a:lnSpc>
              <a:spcBef>
                <a:spcPct val="0"/>
              </a:spcBef>
            </a:pPr>
            <a:r>
              <a:rPr lang="en-US" b="true" sz="1899">
                <a:solidFill>
                  <a:srgbClr val="063050"/>
                </a:solidFill>
                <a:latin typeface="Poppins Medium"/>
                <a:ea typeface="Poppins Medium"/>
                <a:cs typeface="Poppins Medium"/>
                <a:sym typeface="Poppins Medium"/>
              </a:rPr>
              <a:t>Historical and real-time data.</a:t>
            </a:r>
          </a:p>
          <a:p>
            <a:pPr algn="ctr">
              <a:lnSpc>
                <a:spcPts val="2659"/>
              </a:lnSpc>
              <a:spcBef>
                <a:spcPct val="0"/>
              </a:spcBef>
            </a:pPr>
            <a:r>
              <a:rPr lang="en-US" b="true" sz="1899">
                <a:solidFill>
                  <a:srgbClr val="063050"/>
                </a:solidFill>
                <a:latin typeface="Poppins Medium"/>
                <a:ea typeface="Poppins Medium"/>
                <a:cs typeface="Poppins Medium"/>
                <a:sym typeface="Poppins Medium"/>
              </a:rPr>
              <a:t>Predictive trends using linear regression.</a:t>
            </a:r>
          </a:p>
          <a:p>
            <a:pPr algn="ctr">
              <a:lnSpc>
                <a:spcPts val="2659"/>
              </a:lnSpc>
              <a:spcBef>
                <a:spcPct val="0"/>
              </a:spcBef>
            </a:pPr>
            <a:r>
              <a:rPr lang="en-US" b="true" sz="1899">
                <a:solidFill>
                  <a:srgbClr val="063050"/>
                </a:solidFill>
                <a:latin typeface="Poppins Medium"/>
                <a:ea typeface="Poppins Medium"/>
                <a:cs typeface="Poppins Medium"/>
                <a:sym typeface="Poppins Medium"/>
              </a:rPr>
              <a:t>Customized recommendations to improve energy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233424" y="38971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8442" y="1028700"/>
            <a:ext cx="11120218" cy="1855220"/>
            <a:chOff x="0" y="0"/>
            <a:chExt cx="2650536" cy="442197"/>
          </a:xfrm>
        </p:grpSpPr>
        <p:sp>
          <p:nvSpPr>
            <p:cNvPr name="Freeform 4" id="4"/>
            <p:cNvSpPr/>
            <p:nvPr/>
          </p:nvSpPr>
          <p:spPr>
            <a:xfrm flipH="false" flipV="false" rot="0">
              <a:off x="0" y="0"/>
              <a:ext cx="2650536" cy="442197"/>
            </a:xfrm>
            <a:custGeom>
              <a:avLst/>
              <a:gdLst/>
              <a:ahLst/>
              <a:cxnLst/>
              <a:rect r="r" b="b" t="t" l="l"/>
              <a:pathLst>
                <a:path h="442197" w="2650536">
                  <a:moveTo>
                    <a:pt x="0" y="0"/>
                  </a:moveTo>
                  <a:lnTo>
                    <a:pt x="2650536" y="0"/>
                  </a:lnTo>
                  <a:lnTo>
                    <a:pt x="2650536" y="442197"/>
                  </a:lnTo>
                  <a:lnTo>
                    <a:pt x="0" y="442197"/>
                  </a:lnTo>
                  <a:close/>
                </a:path>
              </a:pathLst>
            </a:custGeom>
            <a:solidFill>
              <a:srgbClr val="2B59C3"/>
            </a:solidFill>
          </p:spPr>
        </p:sp>
        <p:sp>
          <p:nvSpPr>
            <p:cNvPr name="TextBox 5" id="5"/>
            <p:cNvSpPr txBox="true"/>
            <p:nvPr/>
          </p:nvSpPr>
          <p:spPr>
            <a:xfrm>
              <a:off x="0" y="-57150"/>
              <a:ext cx="2650536" cy="49934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5812970" y="1894077"/>
            <a:ext cx="2134301" cy="0"/>
          </a:xfrm>
          <a:prstGeom prst="line">
            <a:avLst/>
          </a:prstGeom>
          <a:ln cap="flat" w="142875">
            <a:solidFill>
              <a:srgbClr val="2B59C3"/>
            </a:solidFill>
            <a:prstDash val="solid"/>
            <a:headEnd type="none" len="sm" w="sm"/>
            <a:tailEnd type="none" len="sm" w="sm"/>
          </a:ln>
        </p:spPr>
      </p:sp>
      <p:pic>
        <p:nvPicPr>
          <p:cNvPr name="Picture 7" id="7"/>
          <p:cNvPicPr>
            <a:picLocks noChangeAspect="true"/>
          </p:cNvPicPr>
          <p:nvPr/>
        </p:nvPicPr>
        <p:blipFill>
          <a:blip r:embed="rId4"/>
          <a:srcRect l="0" t="0" r="0" b="0"/>
          <a:stretch>
            <a:fillRect/>
          </a:stretch>
        </p:blipFill>
        <p:spPr>
          <a:xfrm flipH="false" flipV="false" rot="0">
            <a:off x="10122908" y="2854432"/>
            <a:ext cx="7640639" cy="5959699"/>
          </a:xfrm>
          <a:prstGeom prst="rect">
            <a:avLst/>
          </a:prstGeom>
        </p:spPr>
      </p:pic>
      <p:sp>
        <p:nvSpPr>
          <p:cNvPr name="Freeform 8" id="8"/>
          <p:cNvSpPr/>
          <p:nvPr/>
        </p:nvSpPr>
        <p:spPr>
          <a:xfrm flipH="false" flipV="false" rot="0">
            <a:off x="8325759" y="1180380"/>
            <a:ext cx="919108" cy="904068"/>
          </a:xfrm>
          <a:custGeom>
            <a:avLst/>
            <a:gdLst/>
            <a:ahLst/>
            <a:cxnLst/>
            <a:rect r="r" b="b" t="t" l="l"/>
            <a:pathLst>
              <a:path h="904068" w="919108">
                <a:moveTo>
                  <a:pt x="0" y="0"/>
                </a:moveTo>
                <a:lnTo>
                  <a:pt x="919107" y="0"/>
                </a:lnTo>
                <a:lnTo>
                  <a:pt x="919107" y="904068"/>
                </a:lnTo>
                <a:lnTo>
                  <a:pt x="0" y="904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3199" y="1085850"/>
            <a:ext cx="8662114" cy="1673604"/>
          </a:xfrm>
          <a:prstGeom prst="rect">
            <a:avLst/>
          </a:prstGeom>
        </p:spPr>
        <p:txBody>
          <a:bodyPr anchor="t" rtlCol="false" tIns="0" lIns="0" bIns="0" rIns="0">
            <a:spAutoFit/>
          </a:bodyPr>
          <a:lstStyle/>
          <a:p>
            <a:pPr algn="l">
              <a:lnSpc>
                <a:spcPts val="6261"/>
              </a:lnSpc>
            </a:pPr>
            <a:r>
              <a:rPr lang="en-US" sz="6199" b="true">
                <a:solidFill>
                  <a:srgbClr val="F0F7FE"/>
                </a:solidFill>
                <a:latin typeface="Poppins Bold"/>
                <a:ea typeface="Poppins Bold"/>
                <a:cs typeface="Poppins Bold"/>
                <a:sym typeface="Poppins Bold"/>
              </a:rPr>
              <a:t>Predictive Energy Consumption Model</a:t>
            </a:r>
          </a:p>
        </p:txBody>
      </p:sp>
      <p:sp>
        <p:nvSpPr>
          <p:cNvPr name="TextBox 10" id="10"/>
          <p:cNvSpPr txBox="true"/>
          <p:nvPr/>
        </p:nvSpPr>
        <p:spPr>
          <a:xfrm rot="0">
            <a:off x="790322" y="3598176"/>
            <a:ext cx="6599915" cy="111823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oppins Bold"/>
                <a:ea typeface="Poppins Bold"/>
                <a:cs typeface="Poppins Bold"/>
                <a:sym typeface="Poppins Bold"/>
              </a:rPr>
              <a:t>Objective:</a:t>
            </a:r>
            <a:r>
              <a:rPr lang="en-US" b="true" sz="2099">
                <a:solidFill>
                  <a:srgbClr val="000000"/>
                </a:solidFill>
                <a:latin typeface="Poppins Medium"/>
                <a:ea typeface="Poppins Medium"/>
                <a:cs typeface="Poppins Medium"/>
                <a:sym typeface="Poppins Medium"/>
              </a:rPr>
              <a:t> </a:t>
            </a:r>
            <a:r>
              <a:rPr lang="en-US" sz="2099">
                <a:solidFill>
                  <a:srgbClr val="000000"/>
                </a:solidFill>
                <a:latin typeface="Poppins"/>
                <a:ea typeface="Poppins"/>
                <a:cs typeface="Poppins"/>
                <a:sym typeface="Poppins"/>
              </a:rPr>
              <a:t>Predict energy consumption of edge devices (GPUs) in a building using machine learning.</a:t>
            </a:r>
          </a:p>
        </p:txBody>
      </p:sp>
      <p:sp>
        <p:nvSpPr>
          <p:cNvPr name="TextBox 11" id="11"/>
          <p:cNvSpPr txBox="true"/>
          <p:nvPr/>
        </p:nvSpPr>
        <p:spPr>
          <a:xfrm rot="0">
            <a:off x="790322" y="5906243"/>
            <a:ext cx="6599915" cy="200914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000000"/>
                </a:solidFill>
                <a:latin typeface="Poppins"/>
                <a:ea typeface="Poppins"/>
                <a:cs typeface="Poppins"/>
                <a:sym typeface="Poppins"/>
              </a:rPr>
              <a:t>Using a dataset of energy consumption, we adapt the variables to match the output data from our devices. This allows us to perform data analysis, data processing, and training. We then visualize the fundamental patterns of linear regression in the form of a detailed notebook</a:t>
            </a:r>
          </a:p>
        </p:txBody>
      </p:sp>
      <p:sp>
        <p:nvSpPr>
          <p:cNvPr name="TextBox 12" id="12"/>
          <p:cNvSpPr txBox="true"/>
          <p:nvPr/>
        </p:nvSpPr>
        <p:spPr>
          <a:xfrm rot="0">
            <a:off x="9569587" y="2200381"/>
            <a:ext cx="837768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Medium"/>
                <a:ea typeface="Poppins Medium"/>
                <a:cs typeface="Poppins Medium"/>
                <a:sym typeface="Poppins Medium"/>
              </a:rPr>
              <a:t>Predicting Energy Consumption of GPUs in Cryptocurrency Mining</a:t>
            </a:r>
          </a:p>
        </p:txBody>
      </p:sp>
      <p:sp>
        <p:nvSpPr>
          <p:cNvPr name="Freeform 13" id="13"/>
          <p:cNvSpPr/>
          <p:nvPr/>
        </p:nvSpPr>
        <p:spPr>
          <a:xfrm flipH="false" flipV="false" rot="0">
            <a:off x="15231678" y="38971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solidFill>
              <a:srgbClr val="0049B0"/>
            </a:solidFill>
          </p:spPr>
        </p:sp>
        <p:sp>
          <p:nvSpPr>
            <p:cNvPr name="TextBox 4" id="4"/>
            <p:cNvSpPr txBox="true"/>
            <p:nvPr/>
          </p:nvSpPr>
          <p:spPr>
            <a:xfrm>
              <a:off x="0" y="-57150"/>
              <a:ext cx="5302669" cy="3667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0054361" y="840035"/>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5"/>
            <a:stretch>
              <a:fillRect l="0" t="0" r="0" b="0"/>
            </a:stretch>
          </a:blipFill>
        </p:spPr>
      </p:sp>
      <p:sp>
        <p:nvSpPr>
          <p:cNvPr name="Freeform 8" id="8"/>
          <p:cNvSpPr/>
          <p:nvPr/>
        </p:nvSpPr>
        <p:spPr>
          <a:xfrm flipH="false" flipV="false" rot="0">
            <a:off x="2414935" y="2772213"/>
            <a:ext cx="7201158" cy="5112822"/>
          </a:xfrm>
          <a:custGeom>
            <a:avLst/>
            <a:gdLst/>
            <a:ahLst/>
            <a:cxnLst/>
            <a:rect r="r" b="b" t="t" l="l"/>
            <a:pathLst>
              <a:path h="5112822" w="7201158">
                <a:moveTo>
                  <a:pt x="0" y="0"/>
                </a:moveTo>
                <a:lnTo>
                  <a:pt x="7201158" y="0"/>
                </a:lnTo>
                <a:lnTo>
                  <a:pt x="7201158" y="5112822"/>
                </a:lnTo>
                <a:lnTo>
                  <a:pt x="0" y="5112822"/>
                </a:lnTo>
                <a:lnTo>
                  <a:pt x="0" y="0"/>
                </a:lnTo>
                <a:close/>
              </a:path>
            </a:pathLst>
          </a:custGeom>
          <a:blipFill>
            <a:blip r:embed="rId6"/>
            <a:stretch>
              <a:fillRect l="0" t="0" r="0" b="0"/>
            </a:stretch>
          </a:blipFill>
        </p:spPr>
      </p:sp>
      <p:sp>
        <p:nvSpPr>
          <p:cNvPr name="TextBox 9" id="9"/>
          <p:cNvSpPr txBox="true"/>
          <p:nvPr/>
        </p:nvSpPr>
        <p:spPr>
          <a:xfrm rot="0">
            <a:off x="10054361" y="2363089"/>
            <a:ext cx="6700964" cy="1102368"/>
          </a:xfrm>
          <a:prstGeom prst="rect">
            <a:avLst/>
          </a:prstGeom>
        </p:spPr>
        <p:txBody>
          <a:bodyPr anchor="t" rtlCol="false" tIns="0" lIns="0" bIns="0" rIns="0">
            <a:spAutoFit/>
          </a:bodyPr>
          <a:lstStyle/>
          <a:p>
            <a:pPr algn="l">
              <a:lnSpc>
                <a:spcPts val="8079"/>
              </a:lnSpc>
            </a:pPr>
            <a:r>
              <a:rPr lang="en-US" sz="7278" b="true">
                <a:solidFill>
                  <a:srgbClr val="063050"/>
                </a:solidFill>
                <a:latin typeface="Poppins Bold"/>
                <a:ea typeface="Poppins Bold"/>
                <a:cs typeface="Poppins Bold"/>
                <a:sym typeface="Poppins Bold"/>
              </a:rPr>
              <a:t>Web </a:t>
            </a:r>
          </a:p>
        </p:txBody>
      </p:sp>
      <p:sp>
        <p:nvSpPr>
          <p:cNvPr name="TextBox 10" id="10"/>
          <p:cNvSpPr txBox="true"/>
          <p:nvPr/>
        </p:nvSpPr>
        <p:spPr>
          <a:xfrm rot="0">
            <a:off x="10086934" y="3661805"/>
            <a:ext cx="7172366" cy="1349657"/>
          </a:xfrm>
          <a:prstGeom prst="rect">
            <a:avLst/>
          </a:prstGeom>
        </p:spPr>
        <p:txBody>
          <a:bodyPr anchor="t" rtlCol="false" tIns="0" lIns="0" bIns="0" rIns="0">
            <a:spAutoFit/>
          </a:bodyPr>
          <a:lstStyle/>
          <a:p>
            <a:pPr algn="l">
              <a:lnSpc>
                <a:spcPts val="9894"/>
              </a:lnSpc>
            </a:pPr>
            <a:r>
              <a:rPr lang="en-US" sz="8913" b="true">
                <a:solidFill>
                  <a:srgbClr val="F0F7FE"/>
                </a:solidFill>
                <a:latin typeface="Poppins Bold"/>
                <a:ea typeface="Poppins Bold"/>
                <a:cs typeface="Poppins Bold"/>
                <a:sym typeface="Poppins Bold"/>
              </a:rPr>
              <a:t>Application</a:t>
            </a:r>
          </a:p>
        </p:txBody>
      </p:sp>
      <p:sp>
        <p:nvSpPr>
          <p:cNvPr name="TextBox 11" id="11"/>
          <p:cNvSpPr txBox="true"/>
          <p:nvPr/>
        </p:nvSpPr>
        <p:spPr>
          <a:xfrm rot="0">
            <a:off x="9930536" y="5142183"/>
            <a:ext cx="7741064" cy="4583051"/>
          </a:xfrm>
          <a:prstGeom prst="rect">
            <a:avLst/>
          </a:prstGeom>
        </p:spPr>
        <p:txBody>
          <a:bodyPr anchor="t" rtlCol="false" tIns="0" lIns="0" bIns="0" rIns="0">
            <a:spAutoFit/>
          </a:bodyPr>
          <a:lstStyle/>
          <a:p>
            <a:pPr algn="l">
              <a:lnSpc>
                <a:spcPts val="3065"/>
              </a:lnSpc>
            </a:pPr>
            <a:r>
              <a:rPr lang="en-US" sz="2189" b="true">
                <a:solidFill>
                  <a:srgbClr val="063050"/>
                </a:solidFill>
                <a:latin typeface="Poppins Bold"/>
                <a:ea typeface="Poppins Bold"/>
                <a:cs typeface="Poppins Bold"/>
                <a:sym typeface="Poppins Bold"/>
              </a:rPr>
              <a:t>The</a:t>
            </a:r>
            <a:r>
              <a:rPr lang="en-US" b="true" sz="2189">
                <a:solidFill>
                  <a:srgbClr val="063050"/>
                </a:solidFill>
                <a:latin typeface="Poppins Bold"/>
                <a:ea typeface="Poppins Bold"/>
                <a:cs typeface="Poppins Bold"/>
                <a:sym typeface="Poppins Bold"/>
              </a:rPr>
              <a:t> web app displays</a:t>
            </a:r>
          </a:p>
          <a:p>
            <a:pPr algn="l" marL="472806" indent="-236403" lvl="1">
              <a:lnSpc>
                <a:spcPts val="3065"/>
              </a:lnSpc>
              <a:buFont typeface="Arial"/>
              <a:buChar char="•"/>
            </a:pPr>
            <a:r>
              <a:rPr lang="en-US" sz="2189">
                <a:solidFill>
                  <a:srgbClr val="063050"/>
                </a:solidFill>
                <a:latin typeface="Poppins"/>
                <a:ea typeface="Poppins"/>
                <a:cs typeface="Poppins"/>
                <a:sym typeface="Poppins"/>
              </a:rPr>
              <a:t>Historical and real-time data.</a:t>
            </a:r>
          </a:p>
          <a:p>
            <a:pPr algn="l" marL="472806" indent="-236403" lvl="1">
              <a:lnSpc>
                <a:spcPts val="3065"/>
              </a:lnSpc>
              <a:buFont typeface="Arial"/>
              <a:buChar char="•"/>
            </a:pPr>
            <a:r>
              <a:rPr lang="en-US" sz="2189">
                <a:solidFill>
                  <a:srgbClr val="063050"/>
                </a:solidFill>
                <a:latin typeface="Poppins"/>
                <a:ea typeface="Poppins"/>
                <a:cs typeface="Poppins"/>
                <a:sym typeface="Poppins"/>
              </a:rPr>
              <a:t>Customized recommendations to improve energy efficiency.</a:t>
            </a:r>
          </a:p>
          <a:p>
            <a:pPr algn="l">
              <a:lnSpc>
                <a:spcPts val="3065"/>
              </a:lnSpc>
            </a:pPr>
          </a:p>
          <a:p>
            <a:pPr algn="l">
              <a:lnSpc>
                <a:spcPts val="3065"/>
              </a:lnSpc>
            </a:pPr>
            <a:r>
              <a:rPr lang="en-US" b="true" sz="2189">
                <a:solidFill>
                  <a:srgbClr val="063050"/>
                </a:solidFill>
                <a:latin typeface="Poppins Bold"/>
                <a:ea typeface="Poppins Bold"/>
                <a:cs typeface="Poppins Bold"/>
                <a:sym typeface="Poppins Bold"/>
              </a:rPr>
              <a:t>Challenges and Solutions</a:t>
            </a:r>
          </a:p>
          <a:p>
            <a:pPr algn="l" marL="472806" indent="-236403" lvl="1">
              <a:lnSpc>
                <a:spcPts val="3065"/>
              </a:lnSpc>
              <a:buFont typeface="Arial"/>
              <a:buChar char="•"/>
            </a:pPr>
            <a:r>
              <a:rPr lang="en-US" sz="2189">
                <a:solidFill>
                  <a:srgbClr val="063050"/>
                </a:solidFill>
                <a:latin typeface="Poppins"/>
                <a:ea typeface="Poppins"/>
                <a:cs typeface="Poppins"/>
                <a:sym typeface="Poppins"/>
              </a:rPr>
              <a:t>Calibration: Fine-tuning sensors for accuracy.</a:t>
            </a:r>
          </a:p>
          <a:p>
            <a:pPr algn="l" marL="472806" indent="-236403" lvl="1">
              <a:lnSpc>
                <a:spcPts val="3065"/>
              </a:lnSpc>
              <a:buFont typeface="Arial"/>
              <a:buChar char="•"/>
            </a:pPr>
            <a:r>
              <a:rPr lang="en-US" sz="2189">
                <a:solidFill>
                  <a:srgbClr val="063050"/>
                </a:solidFill>
                <a:latin typeface="Poppins"/>
                <a:ea typeface="Poppins"/>
                <a:cs typeface="Poppins"/>
                <a:sym typeface="Poppins"/>
              </a:rPr>
              <a:t>Scalability: Ensuring Firebase handles growing data volumes efficiently.</a:t>
            </a:r>
          </a:p>
          <a:p>
            <a:pPr algn="l" marL="472806" indent="-236403" lvl="1">
              <a:lnSpc>
                <a:spcPts val="3065"/>
              </a:lnSpc>
              <a:spcBef>
                <a:spcPct val="0"/>
              </a:spcBef>
              <a:buFont typeface="Arial"/>
              <a:buChar char="•"/>
            </a:pPr>
            <a:r>
              <a:rPr lang="en-US" sz="2189">
                <a:solidFill>
                  <a:srgbClr val="063050"/>
                </a:solidFill>
                <a:latin typeface="Poppins"/>
                <a:ea typeface="Poppins"/>
                <a:cs typeface="Poppins"/>
                <a:sym typeface="Poppins"/>
              </a:rPr>
              <a:t>Integration: Seamless communication between components.</a:t>
            </a:r>
          </a:p>
          <a:p>
            <a:pPr algn="l">
              <a:lnSpc>
                <a:spcPts val="306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1535656" y="1028700"/>
            <a:ext cx="4589754" cy="9081618"/>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0687" t="0" r="-23288"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2474971" y="1429812"/>
            <a:ext cx="2849618" cy="1073475"/>
          </a:xfrm>
          <a:custGeom>
            <a:avLst/>
            <a:gdLst/>
            <a:ahLst/>
            <a:cxnLst/>
            <a:rect r="r" b="b" t="t" l="l"/>
            <a:pathLst>
              <a:path h="1073475" w="2849618">
                <a:moveTo>
                  <a:pt x="0" y="0"/>
                </a:moveTo>
                <a:lnTo>
                  <a:pt x="2849617" y="0"/>
                </a:lnTo>
                <a:lnTo>
                  <a:pt x="2849617" y="1073474"/>
                </a:lnTo>
                <a:lnTo>
                  <a:pt x="0" y="1073474"/>
                </a:lnTo>
                <a:lnTo>
                  <a:pt x="0" y="0"/>
                </a:lnTo>
                <a:close/>
              </a:path>
            </a:pathLst>
          </a:custGeom>
          <a:blipFill>
            <a:blip r:embed="rId9"/>
            <a:stretch>
              <a:fillRect l="0" t="0" r="0" b="0"/>
            </a:stretch>
          </a:blipFill>
        </p:spPr>
      </p:sp>
      <p:sp>
        <p:nvSpPr>
          <p:cNvPr name="TextBox 17" id="17"/>
          <p:cNvSpPr txBox="true"/>
          <p:nvPr/>
        </p:nvSpPr>
        <p:spPr>
          <a:xfrm rot="0">
            <a:off x="2712731" y="3284207"/>
            <a:ext cx="8233641" cy="2181650"/>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MOBILE</a:t>
            </a:r>
          </a:p>
          <a:p>
            <a:pPr algn="l">
              <a:lnSpc>
                <a:spcPts val="8367"/>
              </a:lnSpc>
            </a:pPr>
            <a:r>
              <a:rPr lang="en-US" sz="8537">
                <a:solidFill>
                  <a:srgbClr val="02233D"/>
                </a:solidFill>
                <a:latin typeface="League Spartan"/>
                <a:ea typeface="League Spartan"/>
                <a:cs typeface="League Spartan"/>
                <a:sym typeface="League Spartan"/>
              </a:rPr>
              <a:t>APPLICATION</a:t>
            </a:r>
          </a:p>
        </p:txBody>
      </p:sp>
      <p:sp>
        <p:nvSpPr>
          <p:cNvPr name="TextBox 18" id="18"/>
          <p:cNvSpPr txBox="true"/>
          <p:nvPr/>
        </p:nvSpPr>
        <p:spPr>
          <a:xfrm rot="0">
            <a:off x="2805478" y="5563071"/>
            <a:ext cx="8140894" cy="2176166"/>
          </a:xfrm>
          <a:prstGeom prst="rect">
            <a:avLst/>
          </a:prstGeom>
        </p:spPr>
        <p:txBody>
          <a:bodyPr anchor="t" rtlCol="false" tIns="0" lIns="0" bIns="0" rIns="0">
            <a:spAutoFit/>
          </a:bodyPr>
          <a:lstStyle/>
          <a:p>
            <a:pPr algn="l">
              <a:lnSpc>
                <a:spcPts val="3428"/>
              </a:lnSpc>
            </a:pPr>
            <a:r>
              <a:rPr lang="en-US" sz="2449" b="true">
                <a:solidFill>
                  <a:srgbClr val="00204B"/>
                </a:solidFill>
                <a:latin typeface="Codec Pro Bold"/>
                <a:ea typeface="Codec Pro Bold"/>
                <a:cs typeface="Codec Pro Bold"/>
                <a:sym typeface="Codec Pro Bold"/>
              </a:rPr>
              <a:t>The web app displays</a:t>
            </a:r>
          </a:p>
          <a:p>
            <a:pPr algn="l" marL="528773" indent="-264386" lvl="1">
              <a:lnSpc>
                <a:spcPts val="3428"/>
              </a:lnSpc>
              <a:buFont typeface="Arial"/>
              <a:buChar char="•"/>
            </a:pPr>
            <a:r>
              <a:rPr lang="en-US" sz="2449">
                <a:solidFill>
                  <a:srgbClr val="00204B"/>
                </a:solidFill>
                <a:latin typeface="Codec Pro"/>
                <a:ea typeface="Codec Pro"/>
                <a:cs typeface="Codec Pro"/>
                <a:sym typeface="Codec Pro"/>
              </a:rPr>
              <a:t>Historical and real-time data.</a:t>
            </a:r>
          </a:p>
          <a:p>
            <a:pPr algn="l" marL="528773" indent="-264386" lvl="1">
              <a:lnSpc>
                <a:spcPts val="3428"/>
              </a:lnSpc>
              <a:buFont typeface="Arial"/>
              <a:buChar char="•"/>
            </a:pPr>
            <a:r>
              <a:rPr lang="en-US" sz="2449">
                <a:solidFill>
                  <a:srgbClr val="00204B"/>
                </a:solidFill>
                <a:latin typeface="Codec Pro"/>
                <a:ea typeface="Codec Pro"/>
                <a:cs typeface="Codec Pro"/>
                <a:sym typeface="Codec Pro"/>
              </a:rPr>
              <a:t>Customized recommendations to improve energy efficiency.</a:t>
            </a:r>
          </a:p>
          <a:p>
            <a:pPr algn="l">
              <a:lnSpc>
                <a:spcPts val="342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966697" y="4986727"/>
            <a:ext cx="357065" cy="357065"/>
            <a:chOff x="0" y="0"/>
            <a:chExt cx="94042" cy="94042"/>
          </a:xfrm>
        </p:grpSpPr>
        <p:sp>
          <p:nvSpPr>
            <p:cNvPr name="Freeform 4" id="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5" id="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8323762" y="8659620"/>
            <a:ext cx="5814748" cy="708342"/>
          </a:xfrm>
          <a:custGeom>
            <a:avLst/>
            <a:gdLst/>
            <a:ahLst/>
            <a:cxnLst/>
            <a:rect r="r" b="b" t="t" l="l"/>
            <a:pathLst>
              <a:path h="708342" w="5814748">
                <a:moveTo>
                  <a:pt x="0" y="0"/>
                </a:moveTo>
                <a:lnTo>
                  <a:pt x="5814748" y="0"/>
                </a:lnTo>
                <a:lnTo>
                  <a:pt x="5814748" y="708342"/>
                </a:lnTo>
                <a:lnTo>
                  <a:pt x="0" y="708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4608742" y="3631478"/>
            <a:ext cx="3056450" cy="1533782"/>
          </a:xfrm>
          <a:custGeom>
            <a:avLst/>
            <a:gdLst/>
            <a:ahLst/>
            <a:cxnLst/>
            <a:rect r="r" b="b" t="t" l="l"/>
            <a:pathLst>
              <a:path h="1533782" w="3056450">
                <a:moveTo>
                  <a:pt x="3056450" y="0"/>
                </a:moveTo>
                <a:lnTo>
                  <a:pt x="0" y="0"/>
                </a:lnTo>
                <a:lnTo>
                  <a:pt x="0" y="1533782"/>
                </a:lnTo>
                <a:lnTo>
                  <a:pt x="3056450" y="1533782"/>
                </a:lnTo>
                <a:lnTo>
                  <a:pt x="3056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758816" y="2214070"/>
            <a:ext cx="4841307" cy="7044230"/>
          </a:xfrm>
          <a:custGeom>
            <a:avLst/>
            <a:gdLst/>
            <a:ahLst/>
            <a:cxnLst/>
            <a:rect r="r" b="b" t="t" l="l"/>
            <a:pathLst>
              <a:path h="7044230" w="4841307">
                <a:moveTo>
                  <a:pt x="4841307" y="0"/>
                </a:moveTo>
                <a:lnTo>
                  <a:pt x="0" y="0"/>
                </a:lnTo>
                <a:lnTo>
                  <a:pt x="0" y="7044230"/>
                </a:lnTo>
                <a:lnTo>
                  <a:pt x="4841307" y="7044230"/>
                </a:lnTo>
                <a:lnTo>
                  <a:pt x="484130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92015" y="343229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9">
              <a:alphaModFix amt="71000"/>
            </a:blip>
            <a:stretch>
              <a:fillRect l="0" t="0" r="0" b="0"/>
            </a:stretch>
          </a:blipFill>
        </p:spPr>
      </p:sp>
      <p:sp>
        <p:nvSpPr>
          <p:cNvPr name="TextBox 10" id="10"/>
          <p:cNvSpPr txBox="true"/>
          <p:nvPr/>
        </p:nvSpPr>
        <p:spPr>
          <a:xfrm rot="0">
            <a:off x="8145230" y="1940476"/>
            <a:ext cx="9018219" cy="1726621"/>
          </a:xfrm>
          <a:prstGeom prst="rect">
            <a:avLst/>
          </a:prstGeom>
        </p:spPr>
        <p:txBody>
          <a:bodyPr anchor="t" rtlCol="false" tIns="0" lIns="0" bIns="0" rIns="0">
            <a:spAutoFit/>
          </a:bodyPr>
          <a:lstStyle/>
          <a:p>
            <a:pPr algn="l">
              <a:lnSpc>
                <a:spcPts val="6470"/>
              </a:lnSpc>
              <a:spcBef>
                <a:spcPct val="0"/>
              </a:spcBef>
            </a:pPr>
            <a:r>
              <a:rPr lang="en-US" b="true" sz="6221">
                <a:solidFill>
                  <a:srgbClr val="063050"/>
                </a:solidFill>
                <a:latin typeface="Poppins Bold"/>
                <a:ea typeface="Poppins Bold"/>
                <a:cs typeface="Poppins Bold"/>
                <a:sym typeface="Poppins Bold"/>
              </a:rPr>
              <a:t>Conclusion and Future Prospects</a:t>
            </a:r>
          </a:p>
        </p:txBody>
      </p:sp>
      <p:sp>
        <p:nvSpPr>
          <p:cNvPr name="Freeform 11" id="11"/>
          <p:cNvSpPr/>
          <p:nvPr/>
        </p:nvSpPr>
        <p:spPr>
          <a:xfrm flipH="true" flipV="false" rot="0">
            <a:off x="-395834" y="6322096"/>
            <a:ext cx="3056450" cy="1533782"/>
          </a:xfrm>
          <a:custGeom>
            <a:avLst/>
            <a:gdLst/>
            <a:ahLst/>
            <a:cxnLst/>
            <a:rect r="r" b="b" t="t" l="l"/>
            <a:pathLst>
              <a:path h="1533782" w="3056450">
                <a:moveTo>
                  <a:pt x="3056450" y="0"/>
                </a:moveTo>
                <a:lnTo>
                  <a:pt x="0" y="0"/>
                </a:lnTo>
                <a:lnTo>
                  <a:pt x="0" y="1533782"/>
                </a:lnTo>
                <a:lnTo>
                  <a:pt x="3056450" y="1533782"/>
                </a:lnTo>
                <a:lnTo>
                  <a:pt x="3056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04475" y="-263831"/>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9">
              <a:alphaModFix amt="71000"/>
            </a:blip>
            <a:stretch>
              <a:fillRect l="0" t="0" r="0" b="0"/>
            </a:stretch>
          </a:blipFill>
        </p:spPr>
      </p:sp>
      <p:sp>
        <p:nvSpPr>
          <p:cNvPr name="Freeform 13" id="13"/>
          <p:cNvSpPr/>
          <p:nvPr/>
        </p:nvSpPr>
        <p:spPr>
          <a:xfrm flipH="false" flipV="false" rot="0">
            <a:off x="591914" y="49196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10"/>
            <a:stretch>
              <a:fillRect l="0" t="0" r="0" b="0"/>
            </a:stretch>
          </a:blipFill>
        </p:spPr>
      </p:sp>
      <p:pic>
        <p:nvPicPr>
          <p:cNvPr name="Picture 14" id="14"/>
          <p:cNvPicPr>
            <a:picLocks noChangeAspect="true"/>
          </p:cNvPicPr>
          <p:nvPr/>
        </p:nvPicPr>
        <p:blipFill>
          <a:blip r:embed="rId11"/>
          <a:srcRect l="0" t="0" r="0" b="0"/>
          <a:stretch>
            <a:fillRect/>
          </a:stretch>
        </p:blipFill>
        <p:spPr>
          <a:xfrm flipH="false" flipV="false" rot="0">
            <a:off x="13754600" y="8525072"/>
            <a:ext cx="1528225" cy="1375402"/>
          </a:xfrm>
          <a:prstGeom prst="rect">
            <a:avLst/>
          </a:prstGeom>
        </p:spPr>
      </p:pic>
      <p:sp>
        <p:nvSpPr>
          <p:cNvPr name="TextBox 15" id="15"/>
          <p:cNvSpPr txBox="true"/>
          <p:nvPr/>
        </p:nvSpPr>
        <p:spPr>
          <a:xfrm rot="0">
            <a:off x="8628562" y="4967677"/>
            <a:ext cx="7525307" cy="3557394"/>
          </a:xfrm>
          <a:prstGeom prst="rect">
            <a:avLst/>
          </a:prstGeom>
        </p:spPr>
        <p:txBody>
          <a:bodyPr anchor="t" rtlCol="false" tIns="0" lIns="0" bIns="0" rIns="0">
            <a:spAutoFit/>
          </a:bodyPr>
          <a:lstStyle/>
          <a:p>
            <a:pPr algn="l">
              <a:lnSpc>
                <a:spcPts val="2380"/>
              </a:lnSpc>
            </a:pPr>
            <a:r>
              <a:rPr lang="en-US" sz="1951" b="true">
                <a:solidFill>
                  <a:srgbClr val="063050"/>
                </a:solidFill>
                <a:latin typeface="Poppins Medium"/>
                <a:ea typeface="Poppins Medium"/>
                <a:cs typeface="Poppins Medium"/>
                <a:sym typeface="Poppins Medium"/>
              </a:rPr>
              <a:t>While the current system addresses key challenges in energy monitoring for crypto-mining factories, there are opportunities for further development. One notable enhancement involves the integration of actuators into the system. These actuators could enable automated actions, such as dynamically adjusting the power limits of GPUs or shutting down devices during periods of anomalous energy consumption. By adding this capability, the system would move from passive monitoring to active management, further optimizing energy usage and reducing operational risks.</a:t>
            </a:r>
          </a:p>
          <a:p>
            <a:pPr algn="l">
              <a:lnSpc>
                <a:spcPts val="2380"/>
              </a:lnSpc>
            </a:pPr>
          </a:p>
        </p:txBody>
      </p:sp>
      <p:sp>
        <p:nvSpPr>
          <p:cNvPr name="TextBox 16" id="16"/>
          <p:cNvSpPr txBox="true"/>
          <p:nvPr/>
        </p:nvSpPr>
        <p:spPr>
          <a:xfrm rot="0">
            <a:off x="8722965" y="8753854"/>
            <a:ext cx="4757197" cy="529397"/>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https://www.youtube.com/watch?v=x9J0NdV0u9k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DAGcpedp0Uk</dc:identifier>
  <dcterms:modified xsi:type="dcterms:W3CDTF">2011-08-01T06:04:30Z</dcterms:modified>
  <cp:revision>1</cp:revision>
  <dc:title>Smart energy</dc:title>
</cp:coreProperties>
</file>